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4" r:id="rId6"/>
    <p:sldId id="262" r:id="rId7"/>
    <p:sldId id="275" r:id="rId8"/>
    <p:sldId id="270" r:id="rId9"/>
    <p:sldId id="265" r:id="rId10"/>
    <p:sldId id="261" r:id="rId11"/>
    <p:sldId id="260" r:id="rId12"/>
    <p:sldId id="266" r:id="rId13"/>
    <p:sldId id="286" r:id="rId14"/>
    <p:sldId id="288" r:id="rId15"/>
    <p:sldId id="283" r:id="rId16"/>
    <p:sldId id="289" r:id="rId17"/>
    <p:sldId id="272" r:id="rId18"/>
    <p:sldId id="290" r:id="rId19"/>
    <p:sldId id="273" r:id="rId20"/>
    <p:sldId id="285" r:id="rId21"/>
  </p:sldIdLst>
  <p:sldSz cx="9144000" cy="5143500" type="screen16x9"/>
  <p:notesSz cx="6858000" cy="9144000"/>
  <p:embeddedFontLst>
    <p:embeddedFont>
      <p:font typeface="DM Serif Display" pitchFamily="2" charset="0"/>
      <p:regular r:id="rId23"/>
      <p:italic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Open Sans Light" panose="020F03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EA9835-3B9C-4C7E-A5D9-14C6F563FC75}">
  <a:tblStyle styleId="{54EA9835-3B9C-4C7E-A5D9-14C6F563FC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 showGuides="1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1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713f6f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713f6f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67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kedin.com/in/chi-ph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381075" y="3358400"/>
            <a:ext cx="5892000" cy="14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Chi Phi</a:t>
            </a:r>
            <a:endParaRPr sz="20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LinkedIn: </a:t>
            </a:r>
            <a:r>
              <a:rPr lang="es" sz="2000" u="sng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www.linkedin.com/in/chi-phi</a:t>
            </a:r>
            <a:endParaRPr sz="20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address: chi.phithikim@outlook.com.vn</a:t>
            </a:r>
            <a:endParaRPr sz="20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number: 07724087363</a:t>
            </a:r>
            <a:endParaRPr sz="20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56200" y="1157625"/>
            <a:ext cx="84783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dirty="0">
                <a:solidFill>
                  <a:schemeClr val="lt1"/>
                </a:solidFill>
              </a:rPr>
              <a:t>Data Analytics Project</a:t>
            </a:r>
            <a:endParaRPr sz="38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dirty="0">
                <a:solidFill>
                  <a:schemeClr val="lt1"/>
                </a:solidFill>
              </a:rPr>
              <a:t>Credit Card Fraud Detection</a:t>
            </a:r>
            <a:endParaRPr sz="3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637" t="7910" r="2828" b="11365"/>
          <a:stretch/>
        </p:blipFill>
        <p:spPr>
          <a:xfrm>
            <a:off x="-20175" y="0"/>
            <a:ext cx="9164221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>
            <a:spLocks noGrp="1"/>
          </p:cNvSpPr>
          <p:nvPr>
            <p:ph type="subTitle" idx="1"/>
          </p:nvPr>
        </p:nvSpPr>
        <p:spPr>
          <a:xfrm>
            <a:off x="8938" y="346375"/>
            <a:ext cx="4571999" cy="713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 dirty="0">
                <a:solidFill>
                  <a:schemeClr val="lt1"/>
                </a:solidFill>
              </a:rPr>
              <a:t>Fraudulent transaction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3"/>
          </p:nvPr>
        </p:nvSpPr>
        <p:spPr>
          <a:xfrm>
            <a:off x="4601112" y="346375"/>
            <a:ext cx="4533950" cy="713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 dirty="0"/>
              <a:t>Non-fraudulent</a:t>
            </a:r>
            <a:r>
              <a:rPr lang="en-GB" dirty="0"/>
              <a:t> transactions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3B63D5-D566-D241-8C50-BD3A713FD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821254"/>
              </p:ext>
            </p:extLst>
          </p:nvPr>
        </p:nvGraphicFramePr>
        <p:xfrm>
          <a:off x="654980" y="1197519"/>
          <a:ext cx="3279913" cy="3175698"/>
        </p:xfrm>
        <a:graphic>
          <a:graphicData uri="http://schemas.openxmlformats.org/drawingml/2006/table">
            <a:tbl>
              <a:tblPr firstRow="1" bandRow="1">
                <a:tableStyleId>{54EA9835-3B9C-4C7E-A5D9-14C6F563FC75}</a:tableStyleId>
              </a:tblPr>
              <a:tblGrid>
                <a:gridCol w="1620590">
                  <a:extLst>
                    <a:ext uri="{9D8B030D-6E8A-4147-A177-3AD203B41FA5}">
                      <a16:colId xmlns:a16="http://schemas.microsoft.com/office/drawing/2014/main" val="348579101"/>
                    </a:ext>
                  </a:extLst>
                </a:gridCol>
                <a:gridCol w="1659323">
                  <a:extLst>
                    <a:ext uri="{9D8B030D-6E8A-4147-A177-3AD203B41FA5}">
                      <a16:colId xmlns:a16="http://schemas.microsoft.com/office/drawing/2014/main" val="2407997615"/>
                    </a:ext>
                  </a:extLst>
                </a:gridCol>
              </a:tblGrid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492.000000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985855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122.211321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32200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256.683288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34419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0.000000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653214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65787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9.250000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94275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105.890000 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947478"/>
                  </a:ext>
                </a:extLst>
              </a:tr>
              <a:tr h="39613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2125.870000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85040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D13008E-EE47-EA4D-ACE9-BC64575E7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4375"/>
              </p:ext>
            </p:extLst>
          </p:nvPr>
        </p:nvGraphicFramePr>
        <p:xfrm>
          <a:off x="5237043" y="1127945"/>
          <a:ext cx="3279913" cy="3175698"/>
        </p:xfrm>
        <a:graphic>
          <a:graphicData uri="http://schemas.openxmlformats.org/drawingml/2006/table">
            <a:tbl>
              <a:tblPr firstRow="1" bandRow="1">
                <a:tableStyleId>{54EA9835-3B9C-4C7E-A5D9-14C6F563FC75}</a:tableStyleId>
              </a:tblPr>
              <a:tblGrid>
                <a:gridCol w="1620590">
                  <a:extLst>
                    <a:ext uri="{9D8B030D-6E8A-4147-A177-3AD203B41FA5}">
                      <a16:colId xmlns:a16="http://schemas.microsoft.com/office/drawing/2014/main" val="348579101"/>
                    </a:ext>
                  </a:extLst>
                </a:gridCol>
                <a:gridCol w="1659323">
                  <a:extLst>
                    <a:ext uri="{9D8B030D-6E8A-4147-A177-3AD203B41FA5}">
                      <a16:colId xmlns:a16="http://schemas.microsoft.com/office/drawing/2014/main" val="2407997615"/>
                    </a:ext>
                  </a:extLst>
                </a:gridCol>
              </a:tblGrid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284315.000000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985855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88.291022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32200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250.105092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34419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0.000000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653214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5.650000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65787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22.000000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94275"/>
                  </a:ext>
                </a:extLst>
              </a:tr>
              <a:tr h="397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77.050000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947478"/>
                  </a:ext>
                </a:extLst>
              </a:tr>
              <a:tr h="39613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25691.160000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850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33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150921" y="363984"/>
            <a:ext cx="2671792" cy="3934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raud transactions make up a very small share with extremely modest quantities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GB" sz="20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</a:t>
            </a:r>
            <a:r>
              <a:rPr lang="en-GB" sz="2000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not fraud transactions have a large number of transactions with values up to more than $25,000.</a:t>
            </a:r>
            <a:endParaRPr sz="20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D7B2A-207D-B548-B7AB-3C521F33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91" y="255265"/>
            <a:ext cx="4909931" cy="38613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/>
          <p:cNvPicPr preferRelativeResize="0"/>
          <p:nvPr/>
        </p:nvPicPr>
        <p:blipFill rotWithShape="1">
          <a:blip r:embed="rId4">
            <a:alphaModFix/>
          </a:blip>
          <a:srcRect l="13656" t="19125" r="11677" b="17143"/>
          <a:stretch/>
        </p:blipFill>
        <p:spPr>
          <a:xfrm>
            <a:off x="0" y="-1350"/>
            <a:ext cx="9144000" cy="51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/>
          <p:nvPr/>
        </p:nvSpPr>
        <p:spPr>
          <a:xfrm>
            <a:off x="4952894" y="1362600"/>
            <a:ext cx="3891300" cy="241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2416-DA1A-BD42-A029-DA723FE53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4" r="1742"/>
          <a:stretch/>
        </p:blipFill>
        <p:spPr>
          <a:xfrm>
            <a:off x="104980" y="731248"/>
            <a:ext cx="4742934" cy="384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5F6ED-29E0-6C46-8A8B-6965A80968BC}"/>
              </a:ext>
            </a:extLst>
          </p:cNvPr>
          <p:cNvSpPr txBox="1"/>
          <p:nvPr/>
        </p:nvSpPr>
        <p:spPr>
          <a:xfrm>
            <a:off x="5193437" y="1836015"/>
            <a:ext cx="33468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time, the figure illustrates that there are many different fraudulent and non-fraudulent transactions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5A506-EB61-3240-9614-0E695093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639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B02F3-97A9-A248-8068-FC265570357D}"/>
              </a:ext>
            </a:extLst>
          </p:cNvPr>
          <p:cNvSpPr txBox="1"/>
          <p:nvPr/>
        </p:nvSpPr>
        <p:spPr>
          <a:xfrm>
            <a:off x="5237922" y="2217807"/>
            <a:ext cx="3369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is no notable correlation between features </a:t>
            </a:r>
            <a:r>
              <a:rPr lang="en-GB" sz="2000" b="1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2000" b="1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V28</a:t>
            </a: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2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B7A5B-5064-DD44-9594-7AD09EC57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4670"/>
          <a:stretch/>
        </p:blipFill>
        <p:spPr>
          <a:xfrm>
            <a:off x="-19879" y="-1"/>
            <a:ext cx="4591879" cy="514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1BC420-E198-DF4D-A0BB-848F89B55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" t="2512" r="1194"/>
          <a:stretch/>
        </p:blipFill>
        <p:spPr>
          <a:xfrm>
            <a:off x="4572904" y="0"/>
            <a:ext cx="45710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t="9878" b="9870"/>
          <a:stretch/>
        </p:blipFill>
        <p:spPr>
          <a:xfrm>
            <a:off x="916013" y="839690"/>
            <a:ext cx="7432857" cy="430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B9D5F-AD5C-1440-AA5D-6200240C242A}"/>
              </a:ext>
            </a:extLst>
          </p:cNvPr>
          <p:cNvSpPr txBox="1"/>
          <p:nvPr/>
        </p:nvSpPr>
        <p:spPr>
          <a:xfrm>
            <a:off x="916013" y="1137864"/>
            <a:ext cx="74328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terms of distribution for the two values of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V4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V11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have clearly separated distributions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V12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V14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V18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partially separated distributions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V3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V10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have a quite distinct profile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V25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V26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V28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have similar profiles.</a:t>
            </a:r>
          </a:p>
          <a:p>
            <a:pPr algn="l"/>
            <a:endParaRPr lang="en-GB" sz="20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features distribution for non- fraudulent transactions (values of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= 0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centred around 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fraudulent transactions (values of </a:t>
            </a:r>
            <a:r>
              <a:rPr lang="en-GB" sz="2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= 1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have a skewed (asymmetric) distribution.</a:t>
            </a:r>
          </a:p>
        </p:txBody>
      </p:sp>
      <p:sp>
        <p:nvSpPr>
          <p:cNvPr id="21" name="Google Shape;566;p49">
            <a:extLst>
              <a:ext uri="{FF2B5EF4-FFF2-40B4-BE49-F238E27FC236}">
                <a16:creationId xmlns:a16="http://schemas.microsoft.com/office/drawing/2014/main" id="{5AC004F3-E238-584A-9F04-0EABCEEE2C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9299" y="314784"/>
            <a:ext cx="3198788" cy="524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tx1"/>
                </a:solidFill>
              </a:rPr>
              <a:t>Features Density Plot</a:t>
            </a:r>
            <a:endParaRPr sz="2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B6C4F9-2E68-BB41-88D5-84FF6786B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979" r="5109" b="2212"/>
          <a:stretch/>
        </p:blipFill>
        <p:spPr>
          <a:xfrm>
            <a:off x="178903" y="723072"/>
            <a:ext cx="6470946" cy="3697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E33E2D-5A27-F04B-8B6C-747C63447DC5}"/>
              </a:ext>
            </a:extLst>
          </p:cNvPr>
          <p:cNvSpPr txBox="1"/>
          <p:nvPr/>
        </p:nvSpPr>
        <p:spPr>
          <a:xfrm>
            <a:off x="6800295" y="1371421"/>
            <a:ext cx="22443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features are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V17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V12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V14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V11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V10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V16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T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hese features ha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large effect on the model</a:t>
            </a:r>
            <a:endParaRPr lang="en-GB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8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/>
          <p:nvPr/>
        </p:nvSpPr>
        <p:spPr>
          <a:xfrm>
            <a:off x="281493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1" name="Google Shape;44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8A8B210-9A3E-AE42-A57D-9FFA9304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282" y="0"/>
            <a:ext cx="5249468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AE368B-7D7F-EC45-83B5-F15DE6761549}"/>
              </a:ext>
            </a:extLst>
          </p:cNvPr>
          <p:cNvSpPr txBox="1"/>
          <p:nvPr/>
        </p:nvSpPr>
        <p:spPr>
          <a:xfrm>
            <a:off x="281493" y="968350"/>
            <a:ext cx="360078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accuracy is not meaningful for unbalanced classification, therefore, ROC-AUC score is calculated. </a:t>
            </a:r>
          </a:p>
          <a:p>
            <a:endParaRPr lang="en-GB" sz="20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ROC-AUC score obtained with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RandomForrestClassifier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0.843049279007356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Conclusions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67" name="Google Shape;56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8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6"/>
          <p:cNvPicPr preferRelativeResize="0"/>
          <p:nvPr/>
        </p:nvPicPr>
        <p:blipFill rotWithShape="1">
          <a:blip r:embed="rId3">
            <a:alphaModFix/>
          </a:blip>
          <a:srcRect l="22702" t="32511" b="38246"/>
          <a:stretch/>
        </p:blipFill>
        <p:spPr>
          <a:xfrm flipH="1">
            <a:off x="0" y="-10217"/>
            <a:ext cx="9139253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B7A45F-4C3F-E246-8334-DDABDDFEC714}"/>
              </a:ext>
            </a:extLst>
          </p:cNvPr>
          <p:cNvSpPr txBox="1"/>
          <p:nvPr/>
        </p:nvSpPr>
        <p:spPr>
          <a:xfrm>
            <a:off x="90841" y="2393384"/>
            <a:ext cx="89575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investigated the data, checking for data unbalancing, visualising the features and understanding the relationship between different features. The data was split into 2 parts which are a training set and a testing set.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ROC-AUC score for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RandomForrestClassifier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0.84, which is generally considered good.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</a:rPr>
              <a:t>T</a:t>
            </a:r>
            <a:r>
              <a:rPr lang="es" sz="2000" dirty="0"/>
              <a:t>able of Contents</a:t>
            </a:r>
            <a:endParaRPr sz="2000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2893700" y="2199025"/>
            <a:ext cx="17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Introduction</a:t>
            </a:r>
            <a:endParaRPr sz="20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2"/>
          </p:nvPr>
        </p:nvSpPr>
        <p:spPr>
          <a:xfrm>
            <a:off x="3224975" y="1624325"/>
            <a:ext cx="81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3"/>
          </p:nvPr>
        </p:nvSpPr>
        <p:spPr>
          <a:xfrm>
            <a:off x="6091025" y="21990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Dataset</a:t>
            </a:r>
            <a:endParaRPr sz="200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6221523" y="1624325"/>
            <a:ext cx="909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 idx="9"/>
          </p:nvPr>
        </p:nvSpPr>
        <p:spPr>
          <a:xfrm>
            <a:off x="448050" y="3781500"/>
            <a:ext cx="2304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Analysis &amp; Results</a:t>
            </a:r>
            <a:endParaRPr sz="2000"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14"/>
          </p:nvPr>
        </p:nvSpPr>
        <p:spPr>
          <a:xfrm>
            <a:off x="1193106" y="3220000"/>
            <a:ext cx="81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15"/>
          </p:nvPr>
        </p:nvSpPr>
        <p:spPr>
          <a:xfrm>
            <a:off x="4638475" y="3781500"/>
            <a:ext cx="158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Conclusions</a:t>
            </a:r>
            <a:endParaRPr sz="2000"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17"/>
          </p:nvPr>
        </p:nvSpPr>
        <p:spPr>
          <a:xfrm>
            <a:off x="4974181" y="3220000"/>
            <a:ext cx="909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subTitle" idx="1"/>
          </p:nvPr>
        </p:nvSpPr>
        <p:spPr>
          <a:xfrm flipH="1">
            <a:off x="5162941" y="2123400"/>
            <a:ext cx="328499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anyone have any questions?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chi.phithikim@outlook.com.vn</a:t>
            </a:r>
            <a:r>
              <a:rPr lang="e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07724087363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3" name="Google Shape;773;p58"/>
          <p:cNvSpPr txBox="1">
            <a:spLocks noGrp="1"/>
          </p:cNvSpPr>
          <p:nvPr>
            <p:ph type="title"/>
          </p:nvPr>
        </p:nvSpPr>
        <p:spPr>
          <a:xfrm>
            <a:off x="148679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dirty="0">
                <a:solidFill>
                  <a:schemeClr val="lt1"/>
                </a:solidFill>
              </a:rPr>
              <a:t>Thank you!</a:t>
            </a: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774" name="Google Shape;774;p58"/>
          <p:cNvSpPr/>
          <p:nvPr/>
        </p:nvSpPr>
        <p:spPr>
          <a:xfrm>
            <a:off x="6898675" y="540058"/>
            <a:ext cx="403234" cy="379768"/>
          </a:xfrm>
          <a:custGeom>
            <a:avLst/>
            <a:gdLst/>
            <a:ahLst/>
            <a:cxnLst/>
            <a:rect l="l" t="t" r="r" b="b"/>
            <a:pathLst>
              <a:path w="8798" h="8286" extrusionOk="0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58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776" name="Google Shape;776;p58"/>
            <p:cNvSpPr/>
            <p:nvPr/>
          </p:nvSpPr>
          <p:spPr>
            <a:xfrm>
              <a:off x="3371074" y="540000"/>
              <a:ext cx="400209" cy="379906"/>
            </a:xfrm>
            <a:custGeom>
              <a:avLst/>
              <a:gdLst/>
              <a:ahLst/>
              <a:cxnLst/>
              <a:rect l="l" t="t" r="r" b="b"/>
              <a:pathLst>
                <a:path w="8732" h="8289" extrusionOk="0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3469061" y="635972"/>
              <a:ext cx="248687" cy="204000"/>
            </a:xfrm>
            <a:custGeom>
              <a:avLst/>
              <a:gdLst/>
              <a:ahLst/>
              <a:cxnLst/>
              <a:rect l="l" t="t" r="r" b="b"/>
              <a:pathLst>
                <a:path w="5426" h="4451" extrusionOk="0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58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779" name="Google Shape;779;p58"/>
            <p:cNvSpPr/>
            <p:nvPr/>
          </p:nvSpPr>
          <p:spPr>
            <a:xfrm>
              <a:off x="2949377" y="691933"/>
              <a:ext cx="52020" cy="132043"/>
            </a:xfrm>
            <a:custGeom>
              <a:avLst/>
              <a:gdLst/>
              <a:ahLst/>
              <a:cxnLst/>
              <a:rect l="l" t="t" r="r" b="b"/>
              <a:pathLst>
                <a:path w="1135" h="2881" extrusionOk="0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2939019" y="620022"/>
              <a:ext cx="62378" cy="59995"/>
            </a:xfrm>
            <a:custGeom>
              <a:avLst/>
              <a:gdLst/>
              <a:ahLst/>
              <a:cxnLst/>
              <a:rect l="l" t="t" r="r" b="b"/>
              <a:pathLst>
                <a:path w="1361" h="1309" extrusionOk="0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3029353" y="691933"/>
              <a:ext cx="140018" cy="132043"/>
            </a:xfrm>
            <a:custGeom>
              <a:avLst/>
              <a:gdLst/>
              <a:ahLst/>
              <a:cxnLst/>
              <a:rect l="l" t="t" r="r" b="b"/>
              <a:pathLst>
                <a:path w="3055" h="288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2841214" y="540046"/>
              <a:ext cx="400164" cy="379860"/>
            </a:xfrm>
            <a:custGeom>
              <a:avLst/>
              <a:gdLst/>
              <a:ahLst/>
              <a:cxnLst/>
              <a:rect l="l" t="t" r="r" b="b"/>
              <a:pathLst>
                <a:path w="8731" h="8288" extrusionOk="0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 flipH="1">
            <a:off x="3742250" y="22699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t="1672" b="166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3419475" y="461640"/>
            <a:ext cx="5529215" cy="427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Nowadays, Cybercriminals profit from the ongoing advancements in technology. Every year in the United Kingdom, millions of pounds are lost due to card fraud. Criminals different ways to get cardholder's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0" i="0" u="none" strike="noStrike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GB" sz="2000" b="0" i="0" u="none" strike="noStrike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that credit card companies are able to recognize fraudulent credit card transactions so that customers are not charged for items that they did not purchase.</a:t>
            </a: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Open Sans Light"/>
              </a:rPr>
              <a:t>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ctrTitle"/>
          </p:nvPr>
        </p:nvSpPr>
        <p:spPr>
          <a:xfrm flipH="1">
            <a:off x="2739250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 idx="2"/>
          </p:nvPr>
        </p:nvSpPr>
        <p:spPr>
          <a:xfrm flipH="1">
            <a:off x="5581950" y="2419325"/>
            <a:ext cx="2420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4271147" y="294372"/>
            <a:ext cx="4356018" cy="1303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presents transactions that occurred in 2 days (172,792 seconds), where we have 492 frauds out of 284,807 transactions.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3"/>
          </p:nvPr>
        </p:nvSpPr>
        <p:spPr>
          <a:xfrm>
            <a:off x="6100763" y="2719072"/>
            <a:ext cx="2880822" cy="1790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highly unbalanced, the positive class (frauds) account for 0.172% of all transactions.</a:t>
            </a:r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6"/>
          </p:nvPr>
        </p:nvSpPr>
        <p:spPr>
          <a:xfrm>
            <a:off x="83779" y="1839125"/>
            <a:ext cx="3110821" cy="1420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transactions made by credit cards in September 2013 by European cardholders. </a:t>
            </a:r>
          </a:p>
        </p:txBody>
      </p:sp>
      <p:sp>
        <p:nvSpPr>
          <p:cNvPr id="209" name="Google Shape;209;p35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5719763" y="3412822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117100" y="3678238"/>
            <a:ext cx="181650" cy="174975"/>
          </a:xfrm>
          <a:custGeom>
            <a:avLst/>
            <a:gdLst/>
            <a:ahLst/>
            <a:cxnLst/>
            <a:rect l="l" t="t" r="r" b="b"/>
            <a:pathLst>
              <a:path w="7266" h="6999" extrusionOk="0">
                <a:moveTo>
                  <a:pt x="5262" y="0"/>
                </a:moveTo>
                <a:cubicBezTo>
                  <a:pt x="4794" y="0"/>
                  <a:pt x="4327" y="178"/>
                  <a:pt x="3969" y="534"/>
                </a:cubicBezTo>
                <a:lnTo>
                  <a:pt x="2851" y="1654"/>
                </a:lnTo>
                <a:cubicBezTo>
                  <a:pt x="2801" y="1703"/>
                  <a:pt x="2801" y="1782"/>
                  <a:pt x="2849" y="1832"/>
                </a:cubicBezTo>
                <a:cubicBezTo>
                  <a:pt x="2874" y="1856"/>
                  <a:pt x="2906" y="1868"/>
                  <a:pt x="2939" y="1868"/>
                </a:cubicBezTo>
                <a:cubicBezTo>
                  <a:pt x="2971" y="1868"/>
                  <a:pt x="3003" y="1856"/>
                  <a:pt x="3027" y="1832"/>
                </a:cubicBezTo>
                <a:lnTo>
                  <a:pt x="4147" y="712"/>
                </a:lnTo>
                <a:cubicBezTo>
                  <a:pt x="4454" y="407"/>
                  <a:pt x="4856" y="255"/>
                  <a:pt x="5257" y="255"/>
                </a:cubicBezTo>
                <a:cubicBezTo>
                  <a:pt x="5660" y="255"/>
                  <a:pt x="6064" y="409"/>
                  <a:pt x="6371" y="716"/>
                </a:cubicBezTo>
                <a:cubicBezTo>
                  <a:pt x="6985" y="1330"/>
                  <a:pt x="6987" y="2325"/>
                  <a:pt x="6376" y="2941"/>
                </a:cubicBezTo>
                <a:lnTo>
                  <a:pt x="4271" y="5047"/>
                </a:lnTo>
                <a:cubicBezTo>
                  <a:pt x="3972" y="5346"/>
                  <a:pt x="3570" y="5508"/>
                  <a:pt x="3157" y="5508"/>
                </a:cubicBezTo>
                <a:cubicBezTo>
                  <a:pt x="3036" y="5508"/>
                  <a:pt x="2914" y="5494"/>
                  <a:pt x="2794" y="5465"/>
                </a:cubicBezTo>
                <a:cubicBezTo>
                  <a:pt x="2262" y="5340"/>
                  <a:pt x="1833" y="4947"/>
                  <a:pt x="1661" y="4429"/>
                </a:cubicBezTo>
                <a:lnTo>
                  <a:pt x="2657" y="3433"/>
                </a:lnTo>
                <a:cubicBezTo>
                  <a:pt x="2798" y="3292"/>
                  <a:pt x="2979" y="3225"/>
                  <a:pt x="3157" y="3225"/>
                </a:cubicBezTo>
                <a:cubicBezTo>
                  <a:pt x="3432" y="3225"/>
                  <a:pt x="3701" y="3383"/>
                  <a:pt x="3817" y="3668"/>
                </a:cubicBezTo>
                <a:cubicBezTo>
                  <a:pt x="3837" y="3716"/>
                  <a:pt x="3883" y="3746"/>
                  <a:pt x="3933" y="3746"/>
                </a:cubicBezTo>
                <a:cubicBezTo>
                  <a:pt x="3948" y="3746"/>
                  <a:pt x="3964" y="3743"/>
                  <a:pt x="3980" y="3737"/>
                </a:cubicBezTo>
                <a:cubicBezTo>
                  <a:pt x="4045" y="3711"/>
                  <a:pt x="4076" y="3637"/>
                  <a:pt x="4049" y="3574"/>
                </a:cubicBezTo>
                <a:cubicBezTo>
                  <a:pt x="3892" y="3188"/>
                  <a:pt x="3528" y="2975"/>
                  <a:pt x="3156" y="2975"/>
                </a:cubicBezTo>
                <a:cubicBezTo>
                  <a:pt x="2915" y="2975"/>
                  <a:pt x="2671" y="3065"/>
                  <a:pt x="2479" y="3256"/>
                </a:cubicBezTo>
                <a:lnTo>
                  <a:pt x="1453" y="4282"/>
                </a:lnTo>
                <a:cubicBezTo>
                  <a:pt x="1434" y="4293"/>
                  <a:pt x="1420" y="4308"/>
                  <a:pt x="1409" y="4326"/>
                </a:cubicBezTo>
                <a:lnTo>
                  <a:pt x="374" y="5362"/>
                </a:lnTo>
                <a:cubicBezTo>
                  <a:pt x="1" y="5737"/>
                  <a:pt x="2" y="6343"/>
                  <a:pt x="376" y="6717"/>
                </a:cubicBezTo>
                <a:cubicBezTo>
                  <a:pt x="564" y="6905"/>
                  <a:pt x="810" y="6999"/>
                  <a:pt x="1056" y="6999"/>
                </a:cubicBezTo>
                <a:cubicBezTo>
                  <a:pt x="1301" y="6999"/>
                  <a:pt x="1545" y="6906"/>
                  <a:pt x="1733" y="6720"/>
                </a:cubicBezTo>
                <a:lnTo>
                  <a:pt x="2397" y="6056"/>
                </a:lnTo>
                <a:cubicBezTo>
                  <a:pt x="2445" y="6008"/>
                  <a:pt x="2445" y="5928"/>
                  <a:pt x="2397" y="5879"/>
                </a:cubicBezTo>
                <a:cubicBezTo>
                  <a:pt x="2372" y="5854"/>
                  <a:pt x="2340" y="5842"/>
                  <a:pt x="2308" y="5842"/>
                </a:cubicBezTo>
                <a:cubicBezTo>
                  <a:pt x="2275" y="5842"/>
                  <a:pt x="2244" y="5854"/>
                  <a:pt x="2219" y="5879"/>
                </a:cubicBezTo>
                <a:lnTo>
                  <a:pt x="1556" y="6542"/>
                </a:lnTo>
                <a:cubicBezTo>
                  <a:pt x="1417" y="6681"/>
                  <a:pt x="1235" y="6750"/>
                  <a:pt x="1054" y="6750"/>
                </a:cubicBezTo>
                <a:cubicBezTo>
                  <a:pt x="872" y="6750"/>
                  <a:pt x="690" y="6681"/>
                  <a:pt x="551" y="6542"/>
                </a:cubicBezTo>
                <a:cubicBezTo>
                  <a:pt x="274" y="6266"/>
                  <a:pt x="274" y="5817"/>
                  <a:pt x="551" y="5539"/>
                </a:cubicBezTo>
                <a:lnTo>
                  <a:pt x="1465" y="4625"/>
                </a:lnTo>
                <a:cubicBezTo>
                  <a:pt x="1697" y="5191"/>
                  <a:pt x="2196" y="5604"/>
                  <a:pt x="2795" y="5724"/>
                </a:cubicBezTo>
                <a:cubicBezTo>
                  <a:pt x="2915" y="5748"/>
                  <a:pt x="3035" y="5759"/>
                  <a:pt x="3155" y="5759"/>
                </a:cubicBezTo>
                <a:cubicBezTo>
                  <a:pt x="3635" y="5759"/>
                  <a:pt x="4101" y="5570"/>
                  <a:pt x="4448" y="5224"/>
                </a:cubicBezTo>
                <a:lnTo>
                  <a:pt x="6554" y="3119"/>
                </a:lnTo>
                <a:cubicBezTo>
                  <a:pt x="7266" y="2406"/>
                  <a:pt x="7266" y="1249"/>
                  <a:pt x="6554" y="536"/>
                </a:cubicBezTo>
                <a:lnTo>
                  <a:pt x="6554" y="534"/>
                </a:lnTo>
                <a:cubicBezTo>
                  <a:pt x="6196" y="178"/>
                  <a:pt x="5729" y="0"/>
                  <a:pt x="52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5808063" y="3519245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3970308" y="911019"/>
            <a:ext cx="222950" cy="168151"/>
          </a:xfrm>
          <a:custGeom>
            <a:avLst/>
            <a:gdLst/>
            <a:ahLst/>
            <a:cxnLst/>
            <a:rect l="l" t="t" r="r" b="b"/>
            <a:pathLst>
              <a:path w="10240" h="7724" extrusionOk="0">
                <a:moveTo>
                  <a:pt x="9122" y="1"/>
                </a:moveTo>
                <a:cubicBezTo>
                  <a:pt x="9099" y="1"/>
                  <a:pt x="9076" y="6"/>
                  <a:pt x="9055" y="16"/>
                </a:cubicBezTo>
                <a:cubicBezTo>
                  <a:pt x="8978" y="52"/>
                  <a:pt x="8944" y="144"/>
                  <a:pt x="8979" y="222"/>
                </a:cubicBezTo>
                <a:cubicBezTo>
                  <a:pt x="9899" y="2164"/>
                  <a:pt x="9484" y="4477"/>
                  <a:pt x="7945" y="5978"/>
                </a:cubicBezTo>
                <a:cubicBezTo>
                  <a:pt x="6983" y="6918"/>
                  <a:pt x="5714" y="7410"/>
                  <a:pt x="4428" y="7410"/>
                </a:cubicBezTo>
                <a:cubicBezTo>
                  <a:pt x="3659" y="7410"/>
                  <a:pt x="2885" y="7234"/>
                  <a:pt x="2167" y="6873"/>
                </a:cubicBezTo>
                <a:cubicBezTo>
                  <a:pt x="1574" y="6572"/>
                  <a:pt x="1047" y="6160"/>
                  <a:pt x="614" y="5656"/>
                </a:cubicBezTo>
                <a:lnTo>
                  <a:pt x="614" y="5656"/>
                </a:lnTo>
                <a:lnTo>
                  <a:pt x="1232" y="5862"/>
                </a:lnTo>
                <a:cubicBezTo>
                  <a:pt x="1247" y="5867"/>
                  <a:pt x="1262" y="5869"/>
                  <a:pt x="1277" y="5869"/>
                </a:cubicBezTo>
                <a:cubicBezTo>
                  <a:pt x="1343" y="5869"/>
                  <a:pt x="1404" y="5827"/>
                  <a:pt x="1426" y="5763"/>
                </a:cubicBezTo>
                <a:cubicBezTo>
                  <a:pt x="1453" y="5682"/>
                  <a:pt x="1411" y="5594"/>
                  <a:pt x="1331" y="5565"/>
                </a:cubicBezTo>
                <a:lnTo>
                  <a:pt x="220" y="5195"/>
                </a:lnTo>
                <a:cubicBezTo>
                  <a:pt x="203" y="5189"/>
                  <a:pt x="186" y="5187"/>
                  <a:pt x="170" y="5187"/>
                </a:cubicBezTo>
                <a:cubicBezTo>
                  <a:pt x="78" y="5187"/>
                  <a:pt x="0" y="5268"/>
                  <a:pt x="15" y="5366"/>
                </a:cubicBezTo>
                <a:lnTo>
                  <a:pt x="200" y="6663"/>
                </a:lnTo>
                <a:cubicBezTo>
                  <a:pt x="211" y="6740"/>
                  <a:pt x="277" y="6798"/>
                  <a:pt x="355" y="6798"/>
                </a:cubicBezTo>
                <a:cubicBezTo>
                  <a:pt x="363" y="6798"/>
                  <a:pt x="369" y="6797"/>
                  <a:pt x="377" y="6795"/>
                </a:cubicBezTo>
                <a:cubicBezTo>
                  <a:pt x="462" y="6783"/>
                  <a:pt x="523" y="6704"/>
                  <a:pt x="509" y="6619"/>
                </a:cubicBezTo>
                <a:lnTo>
                  <a:pt x="407" y="5895"/>
                </a:lnTo>
                <a:lnTo>
                  <a:pt x="407" y="5895"/>
                </a:lnTo>
                <a:cubicBezTo>
                  <a:pt x="861" y="6414"/>
                  <a:pt x="1410" y="6841"/>
                  <a:pt x="2025" y="7153"/>
                </a:cubicBezTo>
                <a:cubicBezTo>
                  <a:pt x="2788" y="7537"/>
                  <a:pt x="3611" y="7724"/>
                  <a:pt x="4428" y="7724"/>
                </a:cubicBezTo>
                <a:cubicBezTo>
                  <a:pt x="5794" y="7724"/>
                  <a:pt x="7142" y="7201"/>
                  <a:pt x="8165" y="6203"/>
                </a:cubicBezTo>
                <a:cubicBezTo>
                  <a:pt x="9798" y="4608"/>
                  <a:pt x="10239" y="2152"/>
                  <a:pt x="9262" y="89"/>
                </a:cubicBezTo>
                <a:lnTo>
                  <a:pt x="9262" y="87"/>
                </a:lnTo>
                <a:cubicBezTo>
                  <a:pt x="9235" y="32"/>
                  <a:pt x="9180" y="1"/>
                  <a:pt x="9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3936713" y="846425"/>
            <a:ext cx="226565" cy="168217"/>
          </a:xfrm>
          <a:custGeom>
            <a:avLst/>
            <a:gdLst/>
            <a:ahLst/>
            <a:cxnLst/>
            <a:rect l="l" t="t" r="r" b="b"/>
            <a:pathLst>
              <a:path w="10406" h="7727" extrusionOk="0">
                <a:moveTo>
                  <a:pt x="5972" y="1"/>
                </a:moveTo>
                <a:cubicBezTo>
                  <a:pt x="4961" y="1"/>
                  <a:pt x="3942" y="287"/>
                  <a:pt x="3043" y="876"/>
                </a:cubicBezTo>
                <a:cubicBezTo>
                  <a:pt x="811" y="2340"/>
                  <a:pt x="1" y="5226"/>
                  <a:pt x="1144" y="7637"/>
                </a:cubicBezTo>
                <a:cubicBezTo>
                  <a:pt x="1171" y="7692"/>
                  <a:pt x="1226" y="7727"/>
                  <a:pt x="1285" y="7727"/>
                </a:cubicBezTo>
                <a:cubicBezTo>
                  <a:pt x="1309" y="7727"/>
                  <a:pt x="1332" y="7721"/>
                  <a:pt x="1352" y="7711"/>
                </a:cubicBezTo>
                <a:cubicBezTo>
                  <a:pt x="1432" y="7674"/>
                  <a:pt x="1464" y="7581"/>
                  <a:pt x="1428" y="7502"/>
                </a:cubicBezTo>
                <a:cubicBezTo>
                  <a:pt x="347" y="5226"/>
                  <a:pt x="1118" y="2500"/>
                  <a:pt x="3232" y="1125"/>
                </a:cubicBezTo>
                <a:cubicBezTo>
                  <a:pt x="4074" y="578"/>
                  <a:pt x="5026" y="313"/>
                  <a:pt x="5971" y="313"/>
                </a:cubicBezTo>
                <a:cubicBezTo>
                  <a:pt x="7396" y="313"/>
                  <a:pt x="8804" y="917"/>
                  <a:pt x="9791" y="2068"/>
                </a:cubicBezTo>
                <a:lnTo>
                  <a:pt x="9175" y="1862"/>
                </a:lnTo>
                <a:cubicBezTo>
                  <a:pt x="9159" y="1856"/>
                  <a:pt x="9142" y="1854"/>
                  <a:pt x="9126" y="1854"/>
                </a:cubicBezTo>
                <a:cubicBezTo>
                  <a:pt x="9060" y="1854"/>
                  <a:pt x="8999" y="1895"/>
                  <a:pt x="8977" y="1961"/>
                </a:cubicBezTo>
                <a:cubicBezTo>
                  <a:pt x="8949" y="2043"/>
                  <a:pt x="8993" y="2131"/>
                  <a:pt x="9075" y="2159"/>
                </a:cubicBezTo>
                <a:lnTo>
                  <a:pt x="10187" y="2529"/>
                </a:lnTo>
                <a:cubicBezTo>
                  <a:pt x="10204" y="2535"/>
                  <a:pt x="10221" y="2537"/>
                  <a:pt x="10237" y="2537"/>
                </a:cubicBezTo>
                <a:cubicBezTo>
                  <a:pt x="10328" y="2537"/>
                  <a:pt x="10405" y="2457"/>
                  <a:pt x="10392" y="2358"/>
                </a:cubicBezTo>
                <a:lnTo>
                  <a:pt x="10206" y="1062"/>
                </a:lnTo>
                <a:cubicBezTo>
                  <a:pt x="10195" y="983"/>
                  <a:pt x="10128" y="927"/>
                  <a:pt x="10052" y="927"/>
                </a:cubicBezTo>
                <a:cubicBezTo>
                  <a:pt x="10044" y="927"/>
                  <a:pt x="10037" y="928"/>
                  <a:pt x="10030" y="929"/>
                </a:cubicBezTo>
                <a:cubicBezTo>
                  <a:pt x="9943" y="941"/>
                  <a:pt x="9884" y="1020"/>
                  <a:pt x="9896" y="1105"/>
                </a:cubicBezTo>
                <a:lnTo>
                  <a:pt x="10000" y="1829"/>
                </a:lnTo>
                <a:cubicBezTo>
                  <a:pt x="8951" y="629"/>
                  <a:pt x="7470" y="1"/>
                  <a:pt x="59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3970961" y="875641"/>
            <a:ext cx="189094" cy="174356"/>
          </a:xfrm>
          <a:custGeom>
            <a:avLst/>
            <a:gdLst/>
            <a:ahLst/>
            <a:cxnLst/>
            <a:rect l="l" t="t" r="r" b="b"/>
            <a:pathLst>
              <a:path w="8685" h="8009" extrusionOk="0">
                <a:moveTo>
                  <a:pt x="3011" y="3067"/>
                </a:moveTo>
                <a:lnTo>
                  <a:pt x="3224" y="3092"/>
                </a:lnTo>
                <a:cubicBezTo>
                  <a:pt x="3237" y="3094"/>
                  <a:pt x="3249" y="3094"/>
                  <a:pt x="3262" y="3094"/>
                </a:cubicBezTo>
                <a:cubicBezTo>
                  <a:pt x="3284" y="3094"/>
                  <a:pt x="3306" y="3092"/>
                  <a:pt x="3328" y="3087"/>
                </a:cubicBezTo>
                <a:lnTo>
                  <a:pt x="3328" y="3087"/>
                </a:lnTo>
                <a:lnTo>
                  <a:pt x="3164" y="3449"/>
                </a:lnTo>
                <a:lnTo>
                  <a:pt x="2897" y="3374"/>
                </a:lnTo>
                <a:lnTo>
                  <a:pt x="3011" y="3067"/>
                </a:lnTo>
                <a:close/>
                <a:moveTo>
                  <a:pt x="4056" y="2991"/>
                </a:moveTo>
                <a:lnTo>
                  <a:pt x="4366" y="3371"/>
                </a:lnTo>
                <a:lnTo>
                  <a:pt x="4329" y="3476"/>
                </a:lnTo>
                <a:cubicBezTo>
                  <a:pt x="4302" y="3558"/>
                  <a:pt x="4347" y="3647"/>
                  <a:pt x="4428" y="3675"/>
                </a:cubicBezTo>
                <a:cubicBezTo>
                  <a:pt x="4445" y="3680"/>
                  <a:pt x="4461" y="3683"/>
                  <a:pt x="4479" y="3683"/>
                </a:cubicBezTo>
                <a:cubicBezTo>
                  <a:pt x="4546" y="3683"/>
                  <a:pt x="4605" y="3640"/>
                  <a:pt x="4627" y="3577"/>
                </a:cubicBezTo>
                <a:lnTo>
                  <a:pt x="4667" y="3458"/>
                </a:lnTo>
                <a:cubicBezTo>
                  <a:pt x="4700" y="3364"/>
                  <a:pt x="4681" y="3260"/>
                  <a:pt x="4616" y="3184"/>
                </a:cubicBezTo>
                <a:lnTo>
                  <a:pt x="4533" y="3081"/>
                </a:lnTo>
                <a:lnTo>
                  <a:pt x="4809" y="3291"/>
                </a:lnTo>
                <a:cubicBezTo>
                  <a:pt x="4836" y="3313"/>
                  <a:pt x="4869" y="3324"/>
                  <a:pt x="4903" y="3324"/>
                </a:cubicBezTo>
                <a:cubicBezTo>
                  <a:pt x="4923" y="3324"/>
                  <a:pt x="4944" y="3320"/>
                  <a:pt x="4963" y="3312"/>
                </a:cubicBezTo>
                <a:lnTo>
                  <a:pt x="5161" y="3228"/>
                </a:lnTo>
                <a:lnTo>
                  <a:pt x="5284" y="3365"/>
                </a:lnTo>
                <a:cubicBezTo>
                  <a:pt x="5313" y="3400"/>
                  <a:pt x="5356" y="3418"/>
                  <a:pt x="5400" y="3418"/>
                </a:cubicBezTo>
                <a:cubicBezTo>
                  <a:pt x="5404" y="3418"/>
                  <a:pt x="5409" y="3418"/>
                  <a:pt x="5413" y="3418"/>
                </a:cubicBezTo>
                <a:lnTo>
                  <a:pt x="5799" y="3386"/>
                </a:lnTo>
                <a:lnTo>
                  <a:pt x="5813" y="3453"/>
                </a:lnTo>
                <a:cubicBezTo>
                  <a:pt x="5826" y="3516"/>
                  <a:pt x="5781" y="3577"/>
                  <a:pt x="5715" y="3582"/>
                </a:cubicBezTo>
                <a:lnTo>
                  <a:pt x="5044" y="3636"/>
                </a:lnTo>
                <a:cubicBezTo>
                  <a:pt x="4895" y="3647"/>
                  <a:pt x="4782" y="3777"/>
                  <a:pt x="4790" y="3927"/>
                </a:cubicBezTo>
                <a:lnTo>
                  <a:pt x="4348" y="3779"/>
                </a:lnTo>
                <a:cubicBezTo>
                  <a:pt x="4336" y="3776"/>
                  <a:pt x="4328" y="3765"/>
                  <a:pt x="4327" y="3753"/>
                </a:cubicBezTo>
                <a:cubicBezTo>
                  <a:pt x="4298" y="3586"/>
                  <a:pt x="4154" y="3464"/>
                  <a:pt x="3985" y="3462"/>
                </a:cubicBezTo>
                <a:lnTo>
                  <a:pt x="3977" y="3462"/>
                </a:lnTo>
                <a:lnTo>
                  <a:pt x="3495" y="3474"/>
                </a:lnTo>
                <a:lnTo>
                  <a:pt x="3637" y="3162"/>
                </a:lnTo>
                <a:cubicBezTo>
                  <a:pt x="3650" y="3134"/>
                  <a:pt x="3674" y="3112"/>
                  <a:pt x="3703" y="3103"/>
                </a:cubicBezTo>
                <a:lnTo>
                  <a:pt x="4056" y="2991"/>
                </a:lnTo>
                <a:close/>
                <a:moveTo>
                  <a:pt x="7700" y="3527"/>
                </a:moveTo>
                <a:cubicBezTo>
                  <a:pt x="7728" y="3527"/>
                  <a:pt x="7755" y="3537"/>
                  <a:pt x="7777" y="3558"/>
                </a:cubicBezTo>
                <a:lnTo>
                  <a:pt x="8093" y="3868"/>
                </a:lnTo>
                <a:cubicBezTo>
                  <a:pt x="8096" y="3963"/>
                  <a:pt x="8096" y="4059"/>
                  <a:pt x="8092" y="4154"/>
                </a:cubicBezTo>
                <a:cubicBezTo>
                  <a:pt x="8047" y="5227"/>
                  <a:pt x="7539" y="6229"/>
                  <a:pt x="6696" y="6896"/>
                </a:cubicBezTo>
                <a:cubicBezTo>
                  <a:pt x="6754" y="6814"/>
                  <a:pt x="6804" y="6727"/>
                  <a:pt x="6843" y="6634"/>
                </a:cubicBezTo>
                <a:lnTo>
                  <a:pt x="7563" y="4970"/>
                </a:lnTo>
                <a:cubicBezTo>
                  <a:pt x="7608" y="4866"/>
                  <a:pt x="7531" y="4751"/>
                  <a:pt x="7420" y="4751"/>
                </a:cubicBezTo>
                <a:cubicBezTo>
                  <a:pt x="7415" y="4751"/>
                  <a:pt x="7411" y="4752"/>
                  <a:pt x="7407" y="4752"/>
                </a:cubicBezTo>
                <a:lnTo>
                  <a:pt x="7337" y="4757"/>
                </a:lnTo>
                <a:lnTo>
                  <a:pt x="7728" y="3981"/>
                </a:lnTo>
                <a:cubicBezTo>
                  <a:pt x="7792" y="3853"/>
                  <a:pt x="7753" y="3695"/>
                  <a:pt x="7634" y="3613"/>
                </a:cubicBezTo>
                <a:lnTo>
                  <a:pt x="7600" y="3589"/>
                </a:lnTo>
                <a:lnTo>
                  <a:pt x="7609" y="3577"/>
                </a:lnTo>
                <a:cubicBezTo>
                  <a:pt x="7629" y="3544"/>
                  <a:pt x="7664" y="3527"/>
                  <a:pt x="7700" y="3527"/>
                </a:cubicBezTo>
                <a:close/>
                <a:moveTo>
                  <a:pt x="4405" y="1"/>
                </a:moveTo>
                <a:cubicBezTo>
                  <a:pt x="3376" y="1"/>
                  <a:pt x="2350" y="395"/>
                  <a:pt x="1571" y="1174"/>
                </a:cubicBezTo>
                <a:cubicBezTo>
                  <a:pt x="104" y="2641"/>
                  <a:pt x="0" y="4988"/>
                  <a:pt x="1333" y="6580"/>
                </a:cubicBezTo>
                <a:cubicBezTo>
                  <a:pt x="1363" y="6616"/>
                  <a:pt x="1407" y="6635"/>
                  <a:pt x="1452" y="6635"/>
                </a:cubicBezTo>
                <a:cubicBezTo>
                  <a:pt x="1488" y="6635"/>
                  <a:pt x="1524" y="6623"/>
                  <a:pt x="1554" y="6598"/>
                </a:cubicBezTo>
                <a:cubicBezTo>
                  <a:pt x="1620" y="6542"/>
                  <a:pt x="1628" y="6444"/>
                  <a:pt x="1572" y="6378"/>
                </a:cubicBezTo>
                <a:cubicBezTo>
                  <a:pt x="668" y="5299"/>
                  <a:pt x="454" y="3799"/>
                  <a:pt x="1023" y="2511"/>
                </a:cubicBezTo>
                <a:cubicBezTo>
                  <a:pt x="1591" y="1224"/>
                  <a:pt x="2843" y="370"/>
                  <a:pt x="4251" y="314"/>
                </a:cubicBezTo>
                <a:cubicBezTo>
                  <a:pt x="4302" y="312"/>
                  <a:pt x="4354" y="311"/>
                  <a:pt x="4405" y="311"/>
                </a:cubicBezTo>
                <a:cubicBezTo>
                  <a:pt x="4563" y="311"/>
                  <a:pt x="4721" y="320"/>
                  <a:pt x="4877" y="341"/>
                </a:cubicBezTo>
                <a:lnTo>
                  <a:pt x="5090" y="602"/>
                </a:lnTo>
                <a:lnTo>
                  <a:pt x="5001" y="809"/>
                </a:lnTo>
                <a:lnTo>
                  <a:pt x="4873" y="579"/>
                </a:lnTo>
                <a:cubicBezTo>
                  <a:pt x="4846" y="529"/>
                  <a:pt x="4794" y="498"/>
                  <a:pt x="4736" y="498"/>
                </a:cubicBezTo>
                <a:lnTo>
                  <a:pt x="4234" y="498"/>
                </a:lnTo>
                <a:cubicBezTo>
                  <a:pt x="4176" y="500"/>
                  <a:pt x="4122" y="532"/>
                  <a:pt x="4095" y="583"/>
                </a:cubicBezTo>
                <a:lnTo>
                  <a:pt x="3742" y="1256"/>
                </a:lnTo>
                <a:cubicBezTo>
                  <a:pt x="3640" y="1451"/>
                  <a:pt x="3769" y="1688"/>
                  <a:pt x="3990" y="1706"/>
                </a:cubicBezTo>
                <a:lnTo>
                  <a:pt x="4270" y="1729"/>
                </a:lnTo>
                <a:cubicBezTo>
                  <a:pt x="4274" y="1729"/>
                  <a:pt x="4278" y="1729"/>
                  <a:pt x="4282" y="1729"/>
                </a:cubicBezTo>
                <a:cubicBezTo>
                  <a:pt x="4334" y="1729"/>
                  <a:pt x="4382" y="1705"/>
                  <a:pt x="4411" y="1663"/>
                </a:cubicBezTo>
                <a:lnTo>
                  <a:pt x="4518" y="1510"/>
                </a:lnTo>
                <a:lnTo>
                  <a:pt x="4574" y="1583"/>
                </a:lnTo>
                <a:lnTo>
                  <a:pt x="4537" y="1852"/>
                </a:lnTo>
                <a:lnTo>
                  <a:pt x="4056" y="1924"/>
                </a:lnTo>
                <a:cubicBezTo>
                  <a:pt x="4031" y="1928"/>
                  <a:pt x="4006" y="1937"/>
                  <a:pt x="3986" y="1952"/>
                </a:cubicBezTo>
                <a:lnTo>
                  <a:pt x="3367" y="2406"/>
                </a:lnTo>
                <a:cubicBezTo>
                  <a:pt x="3337" y="2429"/>
                  <a:pt x="3316" y="2460"/>
                  <a:pt x="3308" y="2496"/>
                </a:cubicBezTo>
                <a:lnTo>
                  <a:pt x="3240" y="2780"/>
                </a:lnTo>
                <a:lnTo>
                  <a:pt x="3030" y="2754"/>
                </a:lnTo>
                <a:cubicBezTo>
                  <a:pt x="3019" y="2753"/>
                  <a:pt x="3007" y="2752"/>
                  <a:pt x="2995" y="2752"/>
                </a:cubicBezTo>
                <a:cubicBezTo>
                  <a:pt x="2875" y="2752"/>
                  <a:pt x="2765" y="2826"/>
                  <a:pt x="2723" y="2941"/>
                </a:cubicBezTo>
                <a:lnTo>
                  <a:pt x="2596" y="3289"/>
                </a:lnTo>
                <a:cubicBezTo>
                  <a:pt x="2536" y="3446"/>
                  <a:pt x="2624" y="3620"/>
                  <a:pt x="2787" y="3667"/>
                </a:cubicBezTo>
                <a:lnTo>
                  <a:pt x="2791" y="3668"/>
                </a:lnTo>
                <a:lnTo>
                  <a:pt x="2787" y="3670"/>
                </a:lnTo>
                <a:cubicBezTo>
                  <a:pt x="2639" y="3736"/>
                  <a:pt x="2540" y="3878"/>
                  <a:pt x="2534" y="4040"/>
                </a:cubicBezTo>
                <a:lnTo>
                  <a:pt x="2531" y="4117"/>
                </a:lnTo>
                <a:lnTo>
                  <a:pt x="2092" y="4619"/>
                </a:lnTo>
                <a:cubicBezTo>
                  <a:pt x="2025" y="4697"/>
                  <a:pt x="1987" y="4795"/>
                  <a:pt x="1987" y="4897"/>
                </a:cubicBezTo>
                <a:lnTo>
                  <a:pt x="1987" y="5480"/>
                </a:lnTo>
                <a:cubicBezTo>
                  <a:pt x="1987" y="5631"/>
                  <a:pt x="2049" y="5774"/>
                  <a:pt x="2157" y="5879"/>
                </a:cubicBezTo>
                <a:lnTo>
                  <a:pt x="2575" y="6283"/>
                </a:lnTo>
                <a:cubicBezTo>
                  <a:pt x="2667" y="6371"/>
                  <a:pt x="2785" y="6425"/>
                  <a:pt x="2912" y="6436"/>
                </a:cubicBezTo>
                <a:lnTo>
                  <a:pt x="4146" y="6542"/>
                </a:lnTo>
                <a:lnTo>
                  <a:pt x="4142" y="6581"/>
                </a:lnTo>
                <a:cubicBezTo>
                  <a:pt x="4123" y="6732"/>
                  <a:pt x="4187" y="6882"/>
                  <a:pt x="4309" y="6973"/>
                </a:cubicBezTo>
                <a:lnTo>
                  <a:pt x="4527" y="7135"/>
                </a:lnTo>
                <a:lnTo>
                  <a:pt x="4512" y="7182"/>
                </a:lnTo>
                <a:cubicBezTo>
                  <a:pt x="4463" y="7343"/>
                  <a:pt x="4514" y="7518"/>
                  <a:pt x="4642" y="7627"/>
                </a:cubicBezTo>
                <a:lnTo>
                  <a:pt x="4705" y="7683"/>
                </a:lnTo>
                <a:cubicBezTo>
                  <a:pt x="4655" y="7688"/>
                  <a:pt x="4604" y="7691"/>
                  <a:pt x="4551" y="7693"/>
                </a:cubicBezTo>
                <a:cubicBezTo>
                  <a:pt x="4501" y="7695"/>
                  <a:pt x="4450" y="7696"/>
                  <a:pt x="4400" y="7696"/>
                </a:cubicBezTo>
                <a:cubicBezTo>
                  <a:pt x="3534" y="7696"/>
                  <a:pt x="2693" y="7392"/>
                  <a:pt x="2027" y="6832"/>
                </a:cubicBezTo>
                <a:cubicBezTo>
                  <a:pt x="1998" y="6807"/>
                  <a:pt x="1962" y="6795"/>
                  <a:pt x="1927" y="6795"/>
                </a:cubicBezTo>
                <a:cubicBezTo>
                  <a:pt x="1882" y="6795"/>
                  <a:pt x="1838" y="6814"/>
                  <a:pt x="1807" y="6851"/>
                </a:cubicBezTo>
                <a:cubicBezTo>
                  <a:pt x="1752" y="6917"/>
                  <a:pt x="1760" y="7016"/>
                  <a:pt x="1826" y="7071"/>
                </a:cubicBezTo>
                <a:cubicBezTo>
                  <a:pt x="2546" y="7677"/>
                  <a:pt x="3455" y="8008"/>
                  <a:pt x="4395" y="8008"/>
                </a:cubicBezTo>
                <a:cubicBezTo>
                  <a:pt x="4397" y="8008"/>
                  <a:pt x="4399" y="8008"/>
                  <a:pt x="4401" y="8008"/>
                </a:cubicBezTo>
                <a:cubicBezTo>
                  <a:pt x="4455" y="8008"/>
                  <a:pt x="4510" y="8008"/>
                  <a:pt x="4565" y="8006"/>
                </a:cubicBezTo>
                <a:cubicBezTo>
                  <a:pt x="6091" y="7944"/>
                  <a:pt x="7450" y="7019"/>
                  <a:pt x="8066" y="5622"/>
                </a:cubicBezTo>
                <a:cubicBezTo>
                  <a:pt x="8684" y="4223"/>
                  <a:pt x="8453" y="2597"/>
                  <a:pt x="7470" y="1427"/>
                </a:cubicBezTo>
                <a:cubicBezTo>
                  <a:pt x="7439" y="1390"/>
                  <a:pt x="7395" y="1372"/>
                  <a:pt x="7350" y="1372"/>
                </a:cubicBezTo>
                <a:cubicBezTo>
                  <a:pt x="7314" y="1372"/>
                  <a:pt x="7278" y="1384"/>
                  <a:pt x="7249" y="1408"/>
                </a:cubicBezTo>
                <a:cubicBezTo>
                  <a:pt x="7183" y="1465"/>
                  <a:pt x="7175" y="1563"/>
                  <a:pt x="7230" y="1629"/>
                </a:cubicBezTo>
                <a:cubicBezTo>
                  <a:pt x="7653" y="2131"/>
                  <a:pt x="7933" y="2735"/>
                  <a:pt x="8042" y="3382"/>
                </a:cubicBezTo>
                <a:lnTo>
                  <a:pt x="7995" y="3336"/>
                </a:lnTo>
                <a:cubicBezTo>
                  <a:pt x="7912" y="3254"/>
                  <a:pt x="7806" y="3215"/>
                  <a:pt x="7700" y="3215"/>
                </a:cubicBezTo>
                <a:cubicBezTo>
                  <a:pt x="7561" y="3215"/>
                  <a:pt x="7424" y="3282"/>
                  <a:pt x="7343" y="3411"/>
                </a:cubicBezTo>
                <a:lnTo>
                  <a:pt x="7316" y="3453"/>
                </a:lnTo>
                <a:cubicBezTo>
                  <a:pt x="7241" y="3453"/>
                  <a:pt x="7168" y="3480"/>
                  <a:pt x="7115" y="3531"/>
                </a:cubicBezTo>
                <a:lnTo>
                  <a:pt x="6909" y="3287"/>
                </a:lnTo>
                <a:cubicBezTo>
                  <a:pt x="6877" y="3248"/>
                  <a:pt x="6831" y="3227"/>
                  <a:pt x="6785" y="3227"/>
                </a:cubicBezTo>
                <a:cubicBezTo>
                  <a:pt x="6749" y="3227"/>
                  <a:pt x="6713" y="3239"/>
                  <a:pt x="6684" y="3264"/>
                </a:cubicBezTo>
                <a:cubicBezTo>
                  <a:pt x="6616" y="3321"/>
                  <a:pt x="6610" y="3423"/>
                  <a:pt x="6669" y="3489"/>
                </a:cubicBezTo>
                <a:lnTo>
                  <a:pt x="6984" y="3862"/>
                </a:lnTo>
                <a:cubicBezTo>
                  <a:pt x="7015" y="3899"/>
                  <a:pt x="7060" y="3918"/>
                  <a:pt x="7104" y="3918"/>
                </a:cubicBezTo>
                <a:cubicBezTo>
                  <a:pt x="7144" y="3918"/>
                  <a:pt x="7183" y="3903"/>
                  <a:pt x="7214" y="3873"/>
                </a:cubicBezTo>
                <a:lnTo>
                  <a:pt x="7315" y="3773"/>
                </a:lnTo>
                <a:lnTo>
                  <a:pt x="7439" y="3859"/>
                </a:lnTo>
                <a:lnTo>
                  <a:pt x="6973" y="4784"/>
                </a:lnTo>
                <a:lnTo>
                  <a:pt x="6948" y="4787"/>
                </a:lnTo>
                <a:cubicBezTo>
                  <a:pt x="6945" y="4787"/>
                  <a:pt x="6942" y="4787"/>
                  <a:pt x="6939" y="4787"/>
                </a:cubicBezTo>
                <a:cubicBezTo>
                  <a:pt x="6907" y="4787"/>
                  <a:pt x="6876" y="4773"/>
                  <a:pt x="6856" y="4747"/>
                </a:cubicBezTo>
                <a:lnTo>
                  <a:pt x="6236" y="3991"/>
                </a:lnTo>
                <a:cubicBezTo>
                  <a:pt x="6204" y="3954"/>
                  <a:pt x="6160" y="3934"/>
                  <a:pt x="6115" y="3934"/>
                </a:cubicBezTo>
                <a:cubicBezTo>
                  <a:pt x="6079" y="3934"/>
                  <a:pt x="6044" y="3946"/>
                  <a:pt x="6015" y="3970"/>
                </a:cubicBezTo>
                <a:cubicBezTo>
                  <a:pt x="5947" y="4025"/>
                  <a:pt x="5938" y="4123"/>
                  <a:pt x="5993" y="4189"/>
                </a:cubicBezTo>
                <a:lnTo>
                  <a:pt x="6614" y="4946"/>
                </a:lnTo>
                <a:cubicBezTo>
                  <a:pt x="6694" y="5045"/>
                  <a:pt x="6814" y="5100"/>
                  <a:pt x="6941" y="5100"/>
                </a:cubicBezTo>
                <a:cubicBezTo>
                  <a:pt x="6951" y="5100"/>
                  <a:pt x="6961" y="5100"/>
                  <a:pt x="6970" y="5099"/>
                </a:cubicBezTo>
                <a:lnTo>
                  <a:pt x="7172" y="5084"/>
                </a:lnTo>
                <a:lnTo>
                  <a:pt x="7172" y="5084"/>
                </a:lnTo>
                <a:lnTo>
                  <a:pt x="6556" y="6510"/>
                </a:lnTo>
                <a:cubicBezTo>
                  <a:pt x="6511" y="6614"/>
                  <a:pt x="6451" y="6711"/>
                  <a:pt x="6380" y="6797"/>
                </a:cubicBezTo>
                <a:lnTo>
                  <a:pt x="5887" y="7385"/>
                </a:lnTo>
                <a:cubicBezTo>
                  <a:pt x="5639" y="7494"/>
                  <a:pt x="5382" y="7575"/>
                  <a:pt x="5117" y="7626"/>
                </a:cubicBezTo>
                <a:lnTo>
                  <a:pt x="4846" y="7390"/>
                </a:lnTo>
                <a:cubicBezTo>
                  <a:pt x="4813" y="7364"/>
                  <a:pt x="4799" y="7318"/>
                  <a:pt x="4813" y="7276"/>
                </a:cubicBezTo>
                <a:lnTo>
                  <a:pt x="4860" y="7123"/>
                </a:lnTo>
                <a:cubicBezTo>
                  <a:pt x="4879" y="7059"/>
                  <a:pt x="4857" y="6991"/>
                  <a:pt x="4803" y="6950"/>
                </a:cubicBezTo>
                <a:lnTo>
                  <a:pt x="4496" y="6721"/>
                </a:lnTo>
                <a:cubicBezTo>
                  <a:pt x="4465" y="6699"/>
                  <a:pt x="4448" y="6659"/>
                  <a:pt x="4453" y="6620"/>
                </a:cubicBezTo>
                <a:lnTo>
                  <a:pt x="4479" y="6421"/>
                </a:lnTo>
                <a:cubicBezTo>
                  <a:pt x="4490" y="6332"/>
                  <a:pt x="4425" y="6253"/>
                  <a:pt x="4336" y="6245"/>
                </a:cubicBezTo>
                <a:lnTo>
                  <a:pt x="2940" y="6125"/>
                </a:lnTo>
                <a:cubicBezTo>
                  <a:pt x="2885" y="6120"/>
                  <a:pt x="2832" y="6095"/>
                  <a:pt x="2793" y="6058"/>
                </a:cubicBezTo>
                <a:lnTo>
                  <a:pt x="2375" y="5654"/>
                </a:lnTo>
                <a:cubicBezTo>
                  <a:pt x="2328" y="5608"/>
                  <a:pt x="2301" y="5545"/>
                  <a:pt x="2301" y="5480"/>
                </a:cubicBezTo>
                <a:lnTo>
                  <a:pt x="2301" y="4899"/>
                </a:lnTo>
                <a:cubicBezTo>
                  <a:pt x="2301" y="4872"/>
                  <a:pt x="2310" y="4846"/>
                  <a:pt x="2328" y="4827"/>
                </a:cubicBezTo>
                <a:lnTo>
                  <a:pt x="2804" y="4282"/>
                </a:lnTo>
                <a:cubicBezTo>
                  <a:pt x="2828" y="4255"/>
                  <a:pt x="2842" y="4222"/>
                  <a:pt x="2843" y="4185"/>
                </a:cubicBezTo>
                <a:lnTo>
                  <a:pt x="2847" y="4053"/>
                </a:lnTo>
                <a:cubicBezTo>
                  <a:pt x="2849" y="4012"/>
                  <a:pt x="2874" y="3974"/>
                  <a:pt x="2912" y="3958"/>
                </a:cubicBezTo>
                <a:lnTo>
                  <a:pt x="3285" y="3794"/>
                </a:lnTo>
                <a:lnTo>
                  <a:pt x="3985" y="3777"/>
                </a:lnTo>
                <a:cubicBezTo>
                  <a:pt x="3986" y="3777"/>
                  <a:pt x="3986" y="3777"/>
                  <a:pt x="3987" y="3777"/>
                </a:cubicBezTo>
                <a:cubicBezTo>
                  <a:pt x="4002" y="3777"/>
                  <a:pt x="4015" y="3789"/>
                  <a:pt x="4017" y="3804"/>
                </a:cubicBezTo>
                <a:cubicBezTo>
                  <a:pt x="4037" y="3932"/>
                  <a:pt x="4127" y="4037"/>
                  <a:pt x="4249" y="4078"/>
                </a:cubicBezTo>
                <a:lnTo>
                  <a:pt x="4749" y="4244"/>
                </a:lnTo>
                <a:cubicBezTo>
                  <a:pt x="4779" y="4254"/>
                  <a:pt x="4808" y="4259"/>
                  <a:pt x="4837" y="4259"/>
                </a:cubicBezTo>
                <a:cubicBezTo>
                  <a:pt x="4998" y="4259"/>
                  <a:pt x="5134" y="4117"/>
                  <a:pt x="5111" y="3946"/>
                </a:cubicBezTo>
                <a:lnTo>
                  <a:pt x="5740" y="3894"/>
                </a:lnTo>
                <a:cubicBezTo>
                  <a:pt x="5992" y="3874"/>
                  <a:pt x="6170" y="3639"/>
                  <a:pt x="6121" y="3391"/>
                </a:cubicBezTo>
                <a:lnTo>
                  <a:pt x="6102" y="3304"/>
                </a:lnTo>
                <a:cubicBezTo>
                  <a:pt x="6076" y="3167"/>
                  <a:pt x="5958" y="3071"/>
                  <a:pt x="5822" y="3071"/>
                </a:cubicBezTo>
                <a:cubicBezTo>
                  <a:pt x="5813" y="3071"/>
                  <a:pt x="5804" y="3071"/>
                  <a:pt x="5795" y="3072"/>
                </a:cubicBezTo>
                <a:lnTo>
                  <a:pt x="5466" y="3099"/>
                </a:lnTo>
                <a:lnTo>
                  <a:pt x="5416" y="3044"/>
                </a:lnTo>
                <a:lnTo>
                  <a:pt x="5851" y="2609"/>
                </a:lnTo>
                <a:cubicBezTo>
                  <a:pt x="5908" y="2547"/>
                  <a:pt x="5907" y="2450"/>
                  <a:pt x="5846" y="2391"/>
                </a:cubicBezTo>
                <a:cubicBezTo>
                  <a:pt x="5816" y="2360"/>
                  <a:pt x="5776" y="2344"/>
                  <a:pt x="5736" y="2344"/>
                </a:cubicBezTo>
                <a:cubicBezTo>
                  <a:pt x="5697" y="2344"/>
                  <a:pt x="5659" y="2359"/>
                  <a:pt x="5628" y="2387"/>
                </a:cubicBezTo>
                <a:lnTo>
                  <a:pt x="5103" y="2913"/>
                </a:lnTo>
                <a:lnTo>
                  <a:pt x="4927" y="2987"/>
                </a:lnTo>
                <a:lnTo>
                  <a:pt x="4434" y="2612"/>
                </a:lnTo>
                <a:cubicBezTo>
                  <a:pt x="4407" y="2591"/>
                  <a:pt x="4374" y="2580"/>
                  <a:pt x="4340" y="2580"/>
                </a:cubicBezTo>
                <a:cubicBezTo>
                  <a:pt x="4324" y="2580"/>
                  <a:pt x="4307" y="2582"/>
                  <a:pt x="4292" y="2587"/>
                </a:cubicBezTo>
                <a:lnTo>
                  <a:pt x="3608" y="2805"/>
                </a:lnTo>
                <a:cubicBezTo>
                  <a:pt x="3589" y="2812"/>
                  <a:pt x="3569" y="2820"/>
                  <a:pt x="3551" y="2828"/>
                </a:cubicBezTo>
                <a:lnTo>
                  <a:pt x="3600" y="2624"/>
                </a:lnTo>
                <a:lnTo>
                  <a:pt x="4141" y="2228"/>
                </a:lnTo>
                <a:lnTo>
                  <a:pt x="4700" y="2145"/>
                </a:lnTo>
                <a:cubicBezTo>
                  <a:pt x="4768" y="2135"/>
                  <a:pt x="4822" y="2081"/>
                  <a:pt x="4831" y="2013"/>
                </a:cubicBezTo>
                <a:lnTo>
                  <a:pt x="4895" y="1562"/>
                </a:lnTo>
                <a:cubicBezTo>
                  <a:pt x="4901" y="1519"/>
                  <a:pt x="4889" y="1475"/>
                  <a:pt x="4864" y="1442"/>
                </a:cubicBezTo>
                <a:lnTo>
                  <a:pt x="4634" y="1152"/>
                </a:lnTo>
                <a:cubicBezTo>
                  <a:pt x="4602" y="1113"/>
                  <a:pt x="4557" y="1093"/>
                  <a:pt x="4511" y="1093"/>
                </a:cubicBezTo>
                <a:cubicBezTo>
                  <a:pt x="4462" y="1093"/>
                  <a:pt x="4414" y="1115"/>
                  <a:pt x="4383" y="1159"/>
                </a:cubicBezTo>
                <a:lnTo>
                  <a:pt x="4207" y="1410"/>
                </a:lnTo>
                <a:lnTo>
                  <a:pt x="4024" y="1395"/>
                </a:lnTo>
                <a:lnTo>
                  <a:pt x="4329" y="813"/>
                </a:lnTo>
                <a:lnTo>
                  <a:pt x="4644" y="813"/>
                </a:lnTo>
                <a:lnTo>
                  <a:pt x="4883" y="1243"/>
                </a:lnTo>
                <a:cubicBezTo>
                  <a:pt x="4913" y="1296"/>
                  <a:pt x="4966" y="1323"/>
                  <a:pt x="5019" y="1323"/>
                </a:cubicBezTo>
                <a:cubicBezTo>
                  <a:pt x="5078" y="1323"/>
                  <a:pt x="5136" y="1291"/>
                  <a:pt x="5164" y="1228"/>
                </a:cubicBezTo>
                <a:lnTo>
                  <a:pt x="5383" y="712"/>
                </a:lnTo>
                <a:cubicBezTo>
                  <a:pt x="5422" y="622"/>
                  <a:pt x="5412" y="517"/>
                  <a:pt x="5356" y="436"/>
                </a:cubicBezTo>
                <a:lnTo>
                  <a:pt x="5356" y="436"/>
                </a:lnTo>
                <a:cubicBezTo>
                  <a:pt x="5879" y="575"/>
                  <a:pt x="6363" y="828"/>
                  <a:pt x="6777" y="1177"/>
                </a:cubicBezTo>
                <a:cubicBezTo>
                  <a:pt x="6806" y="1201"/>
                  <a:pt x="6842" y="1213"/>
                  <a:pt x="6877" y="1213"/>
                </a:cubicBezTo>
                <a:cubicBezTo>
                  <a:pt x="6921" y="1213"/>
                  <a:pt x="6965" y="1194"/>
                  <a:pt x="6996" y="1158"/>
                </a:cubicBezTo>
                <a:cubicBezTo>
                  <a:pt x="7053" y="1092"/>
                  <a:pt x="7045" y="992"/>
                  <a:pt x="6979" y="937"/>
                </a:cubicBezTo>
                <a:cubicBezTo>
                  <a:pt x="6231" y="310"/>
                  <a:pt x="5317" y="1"/>
                  <a:pt x="4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8"/>
          <p:cNvPicPr preferRelativeResize="0"/>
          <p:nvPr/>
        </p:nvPicPr>
        <p:blipFill rotWithShape="1">
          <a:blip r:embed="rId3">
            <a:alphaModFix/>
          </a:blip>
          <a:srcRect t="6361" b="6370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lt1"/>
                </a:solidFill>
              </a:rPr>
              <a:t>Features</a:t>
            </a:r>
            <a:endParaRPr sz="3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1"/>
          </p:nvPr>
        </p:nvSpPr>
        <p:spPr>
          <a:xfrm>
            <a:off x="4003037" y="196298"/>
            <a:ext cx="4954450" cy="4750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V1, V2, … V28 are the principal components obtained with PCA</a:t>
            </a:r>
            <a:b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'Time' contains the seconds elapsed between each transaction and the first transaction in the dataset.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feature 'Amount' is the transaction Amount, this feature can be used for example-dependent cost-sensitive learning.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'Class' is the response variable and it takes value 1 in case of fraud and 0 otherwise.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5" name="Google Shape;525;p48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26" name="Google Shape;526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8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37" name="Google Shape;537;p48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8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48" name="Google Shape;548;p48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Analysis &amp;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/>
        </p:nvSpPr>
        <p:spPr>
          <a:xfrm flipH="1">
            <a:off x="0" y="229566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flipH="1">
            <a:off x="4045226" y="1449342"/>
            <a:ext cx="5098774" cy="366924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/>
          <p:nvPr/>
        </p:nvSpPr>
        <p:spPr>
          <a:xfrm flipH="1">
            <a:off x="327990" y="1338138"/>
            <a:ext cx="4244012" cy="19458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211896" y="1730775"/>
            <a:ext cx="4063726" cy="230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9E3B1-14E1-F04A-966F-292E72095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69" y="1782842"/>
            <a:ext cx="4169864" cy="3009727"/>
          </a:xfrm>
          <a:prstGeom prst="rect">
            <a:avLst/>
          </a:prstGeom>
        </p:spPr>
      </p:pic>
      <p:sp>
        <p:nvSpPr>
          <p:cNvPr id="13" name="Google Shape;228;p36">
            <a:extLst>
              <a:ext uri="{FF2B5EF4-FFF2-40B4-BE49-F238E27FC236}">
                <a16:creationId xmlns:a16="http://schemas.microsoft.com/office/drawing/2014/main" id="{A5B6CDB0-58F0-184F-9D6C-E39BDE73B385}"/>
              </a:ext>
            </a:extLst>
          </p:cNvPr>
          <p:cNvSpPr txBox="1">
            <a:spLocks/>
          </p:cNvSpPr>
          <p:nvPr/>
        </p:nvSpPr>
        <p:spPr>
          <a:xfrm>
            <a:off x="327990" y="2015550"/>
            <a:ext cx="3717236" cy="230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>
              <a:lnSpc>
                <a:spcPct val="115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only 492 (or 0.172%) of transaction that are fraudulent. </a:t>
            </a:r>
          </a:p>
          <a:p>
            <a:pPr marL="0" indent="0" algn="l">
              <a:lnSpc>
                <a:spcPct val="115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15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means the data is highly unbalanced with respect with target variable Class.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605</Words>
  <Application>Microsoft Macintosh PowerPoint</Application>
  <PresentationFormat>On-screen Show (16:9)</PresentationFormat>
  <Paragraphs>103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DM Serif Display</vt:lpstr>
      <vt:lpstr>Times New Roman</vt:lpstr>
      <vt:lpstr>Open Sans Light</vt:lpstr>
      <vt:lpstr>Fira Sans Extra Condensed Medium</vt:lpstr>
      <vt:lpstr>Wingdings</vt:lpstr>
      <vt:lpstr>Arial</vt:lpstr>
      <vt:lpstr>Invesment Business Plan by Slidego</vt:lpstr>
      <vt:lpstr>Data Analytics Project Credit Card Fraud Detection</vt:lpstr>
      <vt:lpstr>Table of Contents</vt:lpstr>
      <vt:lpstr>Introduction</vt:lpstr>
      <vt:lpstr>PowerPoint Presentation</vt:lpstr>
      <vt:lpstr>Dataset</vt:lpstr>
      <vt:lpstr>PowerPoint Presentation</vt:lpstr>
      <vt:lpstr>Features </vt:lpstr>
      <vt:lpstr>Analysis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Density Plot</vt:lpstr>
      <vt:lpstr>PowerPoint Presentation</vt:lpstr>
      <vt:lpstr>PowerPoint Presentation</vt:lpstr>
      <vt:lpstr>Conclusions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Project Credit Card Fraud Detection</dc:title>
  <cp:lastModifiedBy>kim chi</cp:lastModifiedBy>
  <cp:revision>3</cp:revision>
  <dcterms:modified xsi:type="dcterms:W3CDTF">2024-03-19T06:38:03Z</dcterms:modified>
</cp:coreProperties>
</file>